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472" r:id="rId3"/>
    <p:sldId id="481" r:id="rId4"/>
    <p:sldId id="485" r:id="rId5"/>
    <p:sldId id="496" r:id="rId6"/>
    <p:sldId id="486" r:id="rId7"/>
    <p:sldId id="487" r:id="rId8"/>
    <p:sldId id="488" r:id="rId9"/>
    <p:sldId id="489" r:id="rId10"/>
    <p:sldId id="490" r:id="rId11"/>
    <p:sldId id="491" r:id="rId12"/>
    <p:sldId id="495" r:id="rId13"/>
    <p:sldId id="49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201A-C40C-452A-9AB5-B16F67B8716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27D8-B696-4F61-9878-A4239E427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5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0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4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3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13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5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ECA6D5-AF12-4555-86D2-F506ACA2E710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846B939-6534-4E18-8A3F-CC41CDE7399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316A852D-2703-4AFB-A8F8-9E0DBD5E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" y="0"/>
            <a:ext cx="12160737" cy="68566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FFDF2-B320-456A-A846-5EA8EF5E8E0E}"/>
              </a:ext>
            </a:extLst>
          </p:cNvPr>
          <p:cNvSpPr txBox="1"/>
          <p:nvPr/>
        </p:nvSpPr>
        <p:spPr>
          <a:xfrm>
            <a:off x="4760686" y="5464741"/>
            <a:ext cx="741568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Settembre – 04 Ottobre 2024</a:t>
            </a:r>
            <a:endParaRPr lang="it-IT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day –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Palazzo della Borsa – via XX Settembre 44 - GE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8C470D-0D7E-0BD8-7909-D241AD2FBA9E}"/>
              </a:ext>
            </a:extLst>
          </p:cNvPr>
          <p:cNvSpPr/>
          <p:nvPr/>
        </p:nvSpPr>
        <p:spPr>
          <a:xfrm>
            <a:off x="4760686" y="4592097"/>
            <a:ext cx="7415682" cy="663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           FACADE</a:t>
            </a:r>
          </a:p>
        </p:txBody>
      </p:sp>
    </p:spTree>
    <p:extLst>
      <p:ext uri="{BB962C8B-B14F-4D97-AF65-F5344CB8AC3E}">
        <p14:creationId xmlns:p14="http://schemas.microsoft.com/office/powerpoint/2010/main" val="62530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88B2E33-0867-4A66-AD3C-DF7AD1B180F2}"/>
              </a:ext>
            </a:extLst>
          </p:cNvPr>
          <p:cNvSpPr/>
          <p:nvPr/>
        </p:nvSpPr>
        <p:spPr>
          <a:xfrm>
            <a:off x="330805" y="273774"/>
            <a:ext cx="4945077" cy="6257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interni, soffitto&#10;&#10;Descrizione generata automaticamente">
            <a:extLst>
              <a:ext uri="{FF2B5EF4-FFF2-40B4-BE49-F238E27FC236}">
                <a16:creationId xmlns:a16="http://schemas.microsoft.com/office/drawing/2014/main" id="{7E9BBCF4-B3BD-4682-9B39-92CB65609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95515" y="273774"/>
            <a:ext cx="2265680" cy="1986915"/>
          </a:xfrm>
          <a:prstGeom prst="rect">
            <a:avLst/>
          </a:prstGeom>
        </p:spPr>
      </p:pic>
      <p:pic>
        <p:nvPicPr>
          <p:cNvPr id="3" name="Immagine 2" descr="Immagine che contiene interni, pavimento&#10;&#10;Descrizione generata automaticamente">
            <a:extLst>
              <a:ext uri="{FF2B5EF4-FFF2-40B4-BE49-F238E27FC236}">
                <a16:creationId xmlns:a16="http://schemas.microsoft.com/office/drawing/2014/main" id="{2D048C06-37BE-47D6-AAF7-8369EAB319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21174" y="2907201"/>
            <a:ext cx="2214941" cy="2869294"/>
          </a:xfrm>
          <a:prstGeom prst="rect">
            <a:avLst/>
          </a:prstGeom>
        </p:spPr>
      </p:pic>
      <p:pic>
        <p:nvPicPr>
          <p:cNvPr id="4" name="Immagine 3" descr="Immagine che contiene pavimento, interni, mugnaio&#10;&#10;Descrizione generata automaticamente">
            <a:extLst>
              <a:ext uri="{FF2B5EF4-FFF2-40B4-BE49-F238E27FC236}">
                <a16:creationId xmlns:a16="http://schemas.microsoft.com/office/drawing/2014/main" id="{6E16513C-9A0B-4143-AEAE-B5037B1379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21174" y="273773"/>
            <a:ext cx="3829049" cy="19869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24CC2C-894B-4975-BB09-2C32BDAD69B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24550" y="2559049"/>
            <a:ext cx="3636645" cy="1739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7CDD7C-28F8-47A5-B64B-5662C4412A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032146" y="4341848"/>
            <a:ext cx="3829049" cy="19869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969EA6-D57E-4491-8F37-9BF48B7A3BF5}"/>
              </a:ext>
            </a:extLst>
          </p:cNvPr>
          <p:cNvSpPr txBox="1"/>
          <p:nvPr/>
        </p:nvSpPr>
        <p:spPr>
          <a:xfrm>
            <a:off x="585926" y="901012"/>
            <a:ext cx="4234649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PROGETTAZIONE PEZZI DI OFFICINA E CONFRONTO CON ADDETTI ALLA PRODUZIONE</a:t>
            </a:r>
            <a:endParaRPr lang="it-IT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92EC73-6DEC-4F88-9EA6-BE155D35B36D}"/>
              </a:ext>
            </a:extLst>
          </p:cNvPr>
          <p:cNvSpPr txBox="1"/>
          <p:nvPr/>
        </p:nvSpPr>
        <p:spPr>
          <a:xfrm>
            <a:off x="585926" y="3579991"/>
            <a:ext cx="4234649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OF WORKSHOP PARTS AND DISCUSSION WITH PRODUCTION WORKERS</a:t>
            </a:r>
            <a:endParaRPr lang="it-IT" sz="2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8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5DC9F0E-B732-48CB-B8CA-D892DCB8A519}"/>
              </a:ext>
            </a:extLst>
          </p:cNvPr>
          <p:cNvSpPr/>
          <p:nvPr/>
        </p:nvSpPr>
        <p:spPr>
          <a:xfrm>
            <a:off x="330805" y="290286"/>
            <a:ext cx="4945077" cy="6226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FE14DD-72BB-41FA-A5EC-FD01A5A15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91886"/>
            <a:ext cx="4968240" cy="21043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C8D27A-2609-4DCC-A0CE-893229C4BC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17290" y="3360324"/>
            <a:ext cx="1593215" cy="2271395"/>
          </a:xfrm>
          <a:prstGeom prst="rect">
            <a:avLst/>
          </a:prstGeom>
        </p:spPr>
      </p:pic>
      <p:pic>
        <p:nvPicPr>
          <p:cNvPr id="4" name="Immagine 3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05866993-5F85-4656-A1BF-8149D79A30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07659" y="3429000"/>
            <a:ext cx="1906587" cy="22713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390D9E-5038-4680-95A2-721A23BB212C}"/>
              </a:ext>
            </a:extLst>
          </p:cNvPr>
          <p:cNvSpPr txBox="1"/>
          <p:nvPr/>
        </p:nvSpPr>
        <p:spPr>
          <a:xfrm>
            <a:off x="773288" y="914462"/>
            <a:ext cx="4002050" cy="2249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PROGETTAZIONE PER LA POSA IN OPERA E CONFRONTO CON OPERATORI DI CANTIERE, DIREZIONE LAVORI, ARCHITETTI, GENERAL CONTRACTOR, COMMITTENTE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5E3A31-EF9F-434E-ADE5-BECADEDEF85A}"/>
              </a:ext>
            </a:extLst>
          </p:cNvPr>
          <p:cNvSpPr txBox="1"/>
          <p:nvPr/>
        </p:nvSpPr>
        <p:spPr>
          <a:xfrm>
            <a:off x="773288" y="3593781"/>
            <a:ext cx="4002049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DESIGN FOR INSTALLATION AND DISCUSSION WITH SITE OPERATORS, WORK MANAGEMENT, ARCHITECTS, GENERAL CONTRACTOR, CLIENT</a:t>
            </a:r>
            <a:endParaRPr lang="it-IT" sz="2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edificio, stazione, passerella, arco&#10;&#10;Descrizione generata automaticamente">
            <a:extLst>
              <a:ext uri="{FF2B5EF4-FFF2-40B4-BE49-F238E27FC236}">
                <a16:creationId xmlns:a16="http://schemas.microsoft.com/office/drawing/2014/main" id="{E1245B73-5AC3-47DB-9505-6130104A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20000" b="6631"/>
          <a:stretch/>
        </p:blipFill>
        <p:spPr>
          <a:xfrm>
            <a:off x="-11565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36771B-9A83-4056-A25A-C6CC7E30C528}"/>
              </a:ext>
            </a:extLst>
          </p:cNvPr>
          <p:cNvSpPr txBox="1"/>
          <p:nvPr/>
        </p:nvSpPr>
        <p:spPr>
          <a:xfrm>
            <a:off x="762000" y="1015107"/>
            <a:ext cx="6096000" cy="249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SIAMO QUINDI ALLA RICERCA DI GIOVANI: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 E APPASSIONATI DEL PROCESSO COSTRUTTIVO DAL PROGETTO ARCHITETTONICO ALLA REALIZZAZIONE DELL’EDIFICIO.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 BUONE CONOSCENZE DEI SOFTWARE DI DISEGNO TECNICO E IN GENERALE DEL PACCHETTO OFFICE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CURIOSI, VERSATILI E PROPOSITIVI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F711F7-E6FE-46C0-99D6-C791BA958748}"/>
              </a:ext>
            </a:extLst>
          </p:cNvPr>
          <p:cNvSpPr txBox="1"/>
          <p:nvPr/>
        </p:nvSpPr>
        <p:spPr>
          <a:xfrm>
            <a:off x="762000" y="3280497"/>
            <a:ext cx="6096000" cy="284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b="0" i="1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SO LOOKING FOR YOUNG PEOPLE: 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MOTIVATED AND PASSIONATE OF THE CONSTRUCTION PROCESS FROM THE ARCHITECTURAL PROJECT TO THE CONSTRUCTION OF THE BUILDING. 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GOOD KNOWLEDGE OF TECHNICAL DESIGN SOFTWARE AND IN GENERAL OF THE OFFICE SUITE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CURIOUS, VERSATILE AND PROPOSITIVE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3824BB5-3D95-01F4-4F7A-40BE6D70D681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852527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DiN"/>
              </a:rPr>
              <a:t>OUR EXPECTATIONS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71AA23-DD9D-4698-BB8F-035DFB69BD1C}"/>
              </a:ext>
            </a:extLst>
          </p:cNvPr>
          <p:cNvSpPr txBox="1"/>
          <p:nvPr/>
        </p:nvSpPr>
        <p:spPr>
          <a:xfrm>
            <a:off x="609852" y="3996839"/>
            <a:ext cx="6096000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Potete contattarci e inviarci il vostro CV ai nostri indirizzi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e.mail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contact and send us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CV to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our </a:t>
            </a:r>
            <a:r>
              <a:rPr lang="en-US" b="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e.mail</a:t>
            </a:r>
            <a:r>
              <a:rPr lang="en-US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address.</a:t>
            </a:r>
            <a:endParaRPr lang="it-IT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leoncini@tecnomontsolutions.com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sperduto@tecnomontsolutions.com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5" descr="Immagine che contiene interni, soffitto, stanza, tavolo&#10;&#10;Descrizione generata con affidabilità molto elevata">
            <a:extLst>
              <a:ext uri="{FF2B5EF4-FFF2-40B4-BE49-F238E27FC236}">
                <a16:creationId xmlns:a16="http://schemas.microsoft.com/office/drawing/2014/main" id="{9440D14D-F1EC-4741-9821-4343446A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0"/>
            <a:ext cx="512445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738B56-9E6A-4E36-98AA-AEDC4C7C7EA5}"/>
              </a:ext>
            </a:extLst>
          </p:cNvPr>
          <p:cNvSpPr txBox="1"/>
          <p:nvPr/>
        </p:nvSpPr>
        <p:spPr>
          <a:xfrm>
            <a:off x="454479" y="309675"/>
            <a:ext cx="6613072" cy="17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POSSIBILITA’ DI CRESCITA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POSSIBILITA’ DI ARRICCHIMENTO CONOSCENZE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VARIO E DINAMICO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IN TEAM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DIVERSI AMBITI DI INTERESSE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CFCDCB-077C-43E7-8CA5-03E755CC75C4}"/>
              </a:ext>
            </a:extLst>
          </p:cNvPr>
          <p:cNvSpPr txBox="1"/>
          <p:nvPr/>
        </p:nvSpPr>
        <p:spPr>
          <a:xfrm>
            <a:off x="454478" y="1973272"/>
            <a:ext cx="6509657" cy="1430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it-IT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   </a:t>
            </a: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POSSIBILITY OF GROWTH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POSSIBILITY OF </a:t>
            </a:r>
            <a:r>
              <a:rPr lang="it-IT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</a:t>
            </a: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 AND DYNAMIC WORK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6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TEAM IN DIFFERENT AREAS OF INTEREST</a:t>
            </a:r>
            <a:endParaRPr lang="it-IT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95AE914-FE12-9189-7D3C-83A474A59E99}"/>
              </a:ext>
            </a:extLst>
          </p:cNvPr>
          <p:cNvSpPr txBox="1">
            <a:spLocks/>
          </p:cNvSpPr>
          <p:nvPr/>
        </p:nvSpPr>
        <p:spPr>
          <a:xfrm>
            <a:off x="727968" y="-161594"/>
            <a:ext cx="8407153" cy="987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DiN"/>
              </a:rPr>
              <a:t>OUR OFFER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0AA59F-F98D-443A-B7AE-6558A37D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10731326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24128" y="585216"/>
            <a:ext cx="60668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5000" cap="all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sz="5000" cap="all" spc="100" dirty="0">
                <a:solidFill>
                  <a:srgbClr val="000000"/>
                </a:solidFill>
              </a:rPr>
              <a:t>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C7AF8A-3950-4EF5-9B73-ABA303B7BAD6}"/>
              </a:ext>
            </a:extLst>
          </p:cNvPr>
          <p:cNvSpPr txBox="1"/>
          <p:nvPr/>
        </p:nvSpPr>
        <p:spPr>
          <a:xfrm>
            <a:off x="1024128" y="2286000"/>
            <a:ext cx="6066816" cy="402336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TECNOMONT COMPANY INTRODUCTION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JOB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EXPECTATIONS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OFFER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6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CCE961-3E4E-4929-B792-C121E2852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2405" y="879295"/>
            <a:ext cx="4798545" cy="3492458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1AE10D4-28E0-4F46-A1A7-B8BE76C0E0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43148" y="1042729"/>
            <a:ext cx="3283423" cy="23862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156404-5F5D-7BC9-CFB6-BEB637FF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67" y="4292768"/>
            <a:ext cx="1544725" cy="17776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3B810A-EE56-1254-19D5-895081503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65" y="4292768"/>
            <a:ext cx="1626421" cy="17860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D71AD0-21E6-44F1-DF65-EDD2AC51E9C4}"/>
              </a:ext>
            </a:extLst>
          </p:cNvPr>
          <p:cNvSpPr txBox="1"/>
          <p:nvPr/>
        </p:nvSpPr>
        <p:spPr>
          <a:xfrm>
            <a:off x="6501417" y="3728621"/>
            <a:ext cx="463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TECNOMONT SERVICE SI OCCUPA DI INTERVENTI SU EDIFICI E IN PARTICOLARE DI REALIZZARE L’INVOLUCRO ESTERNO, FACCIATE CONTINUE-SERRAMENTI-RIVESTIMENTI METALLICI, CHIAVI IN MANO, DALLA PROGETTAZIONE ALLA POSA IN CANTIERE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0F8CBD-29EE-A7C8-A855-29D87FB0813C}"/>
              </a:ext>
            </a:extLst>
          </p:cNvPr>
          <p:cNvSpPr txBox="1"/>
          <p:nvPr/>
        </p:nvSpPr>
        <p:spPr>
          <a:xfrm rot="10800000" flipV="1">
            <a:off x="6587230" y="5147119"/>
            <a:ext cx="45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TECNOMONT SERVICE DEALS WITH INTERVENTIONS ON BUILDINGS AND IN PARTICULAR WITH THE REALIZATION OF THE EXTERNAL ENVELOPE, CURTAIN WALLS-WINDOWS-METAL CLADDING, TURNKEY, FROM DESIGN TO INSTALLATION ON SITE</a:t>
            </a:r>
            <a:endParaRPr lang="it-IT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persona, interni, uomo, tavolo&#10;&#10;Descrizione generata con affidabilità molto elevata">
            <a:extLst>
              <a:ext uri="{FF2B5EF4-FFF2-40B4-BE49-F238E27FC236}">
                <a16:creationId xmlns:a16="http://schemas.microsoft.com/office/drawing/2014/main" id="{ED165501-055F-460F-B300-D108AED7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8" y="-4513"/>
            <a:ext cx="12199640" cy="68648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7F816-5260-4A62-B356-4673622B41BC}"/>
              </a:ext>
            </a:extLst>
          </p:cNvPr>
          <p:cNvSpPr txBox="1"/>
          <p:nvPr/>
        </p:nvSpPr>
        <p:spPr>
          <a:xfrm>
            <a:off x="609851" y="1172188"/>
            <a:ext cx="7229131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NOSTRA SEDE DI GENOVA, ZONA BRIGNOLE,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LAVORANO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PROGETTISTI, PROJECT MANAGERS E PREVENTIVISTI.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SIAMO ALLA RICERCA DI GIOVANI ARCHITETTI/INGEGNERI/GEOMETRI PER AFFIANCARLI AI NOSTRI TECNICI PROGETTISTI E FORMARLI PER CONTINUARE A LAVORARE IN QUESTO AMBITO E PER QUESTA SOCIETÀ CHE È IN CRESCITA E VUOLE AUMENTARE IL SUO ORGANICO.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E056AD-F52D-4080-9FF6-BF917961FBF5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852527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TEAM</a:t>
            </a:r>
            <a:endParaRPr lang="it-IT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8839F1-15C2-42A5-BD94-636AA888EA5B}"/>
              </a:ext>
            </a:extLst>
          </p:cNvPr>
          <p:cNvSpPr txBox="1"/>
          <p:nvPr/>
        </p:nvSpPr>
        <p:spPr>
          <a:xfrm>
            <a:off x="532660" y="3289230"/>
            <a:ext cx="7306322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HEADQUARTERS IN GENOA, IN THE BRIGNOLE AREA,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WORKING  TECHNICAL DESIGNERS, PROJECT MANAGERS AND ESTIMATORS.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 YOUNG ARCHITECTS/ENGINEERS/GRADUATED TECHNICIANS TO SUPPORT OUR TECHNICAL DESIGNERS AND TRAIN THEM TO CONTINUE WORKING IN THIS AREA AND FOR THIS COMPANY THAT IS GROWING AND WANTS TO INCREASE ITS STAFF.</a:t>
            </a:r>
          </a:p>
        </p:txBody>
      </p:sp>
    </p:spTree>
    <p:extLst>
      <p:ext uri="{BB962C8B-B14F-4D97-AF65-F5344CB8AC3E}">
        <p14:creationId xmlns:p14="http://schemas.microsoft.com/office/powerpoint/2010/main" val="1763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AEAD473-D0B0-4AE8-8A9B-05B655187AE9}"/>
              </a:ext>
            </a:extLst>
          </p:cNvPr>
          <p:cNvSpPr txBox="1">
            <a:spLocks/>
          </p:cNvSpPr>
          <p:nvPr/>
        </p:nvSpPr>
        <p:spPr>
          <a:xfrm>
            <a:off x="609852" y="-161595"/>
            <a:ext cx="9144000" cy="11767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4500" dirty="0">
                <a:solidFill>
                  <a:schemeClr val="accent1"/>
                </a:solidFill>
                <a:latin typeface="DiN"/>
              </a:rPr>
              <a:t> JOB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73C076-3100-46C7-B283-BBCA4500F952}"/>
              </a:ext>
            </a:extLst>
          </p:cNvPr>
          <p:cNvSpPr txBox="1"/>
          <p:nvPr/>
        </p:nvSpPr>
        <p:spPr>
          <a:xfrm>
            <a:off x="852256" y="1271939"/>
            <a:ext cx="6593889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DEL PROGETTISTA NEL NOSTRO AMBITO È MOLTO VARIO E CAMBIA DI COMMESSA IN COMMESSA A SECONDA DEL PROGETTO IN CUI SIAMO CHIAMATI A LAVORARE.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SEGUITO RIASSUMIAMO I VARI STEP DEL PROCESSO IN CUI SIAMO E POTRETE ESSERE COINVOLTI: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4DF61B-BAFD-4701-B136-92DAB2B5DDD6}"/>
              </a:ext>
            </a:extLst>
          </p:cNvPr>
          <p:cNvSpPr txBox="1"/>
          <p:nvPr/>
        </p:nvSpPr>
        <p:spPr>
          <a:xfrm>
            <a:off x="852256" y="3392736"/>
            <a:ext cx="6593889" cy="24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TECHNICAL DESIGNER IN OUR FIELD IS VERY VARIED AND CHANGES FROM ORDER TO ORDER DEPENDING ON THE PROJECT IN WHICH WE ARE WORKING.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WE SUMMARIZE THE VARIOUS STEPS OF THE PROCESS IN WHICH WE ARE AND YOU CAN BE INVOLVED:</a:t>
            </a:r>
            <a:endParaRPr lang="it-IT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cnomont Solutions - Tecnomont Service - General Contractor">
            <a:extLst>
              <a:ext uri="{FF2B5EF4-FFF2-40B4-BE49-F238E27FC236}">
                <a16:creationId xmlns:a16="http://schemas.microsoft.com/office/drawing/2014/main" id="{D24FAA4E-8300-51CB-F64A-46275628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67" y="3314776"/>
            <a:ext cx="3848840" cy="32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2EB0DE8-520B-5EDA-3281-6159D7F7B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66" y="210060"/>
            <a:ext cx="3848839" cy="30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DA5F56-7306-4BF0-8E72-2DD4081A1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675E5-CEFA-4372-8BEE-30D69EAF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780B05-5E2B-42BF-B88A-DFF665BD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463C6F-C6D3-4652-8B36-0A563BDC7E30}"/>
              </a:ext>
            </a:extLst>
          </p:cNvPr>
          <p:cNvSpPr txBox="1"/>
          <p:nvPr/>
        </p:nvSpPr>
        <p:spPr>
          <a:xfrm>
            <a:off x="991041" y="920683"/>
            <a:ext cx="3814012" cy="2007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1 - CONFRONTO E SCAMBIO COI PREVENTIVISTI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F3ADDAE-870F-4D9F-B5C1-D2BE4E3DE55E}"/>
              </a:ext>
            </a:extLst>
          </p:cNvPr>
          <p:cNvPicPr/>
          <p:nvPr/>
        </p:nvPicPr>
        <p:blipFill rotWithShape="1">
          <a:blip r:embed="rId2"/>
          <a:srcRect l="34361" r="3364" b="-2"/>
          <a:stretch/>
        </p:blipFill>
        <p:spPr>
          <a:xfrm>
            <a:off x="5626826" y="321732"/>
            <a:ext cx="3798244" cy="36748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2F95EF5-2925-4CF0-8C9E-8C8A4D5B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1DB33A-BCE6-4E30-AF63-6F92A26FB64E}"/>
              </a:ext>
            </a:extLst>
          </p:cNvPr>
          <p:cNvPicPr/>
          <p:nvPr/>
        </p:nvPicPr>
        <p:blipFill rotWithShape="1">
          <a:blip r:embed="rId3"/>
          <a:srcRect r="36784" b="-1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14" name="Immagine 1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D0AB671-D19B-404F-8BD8-F5B9F077C458}"/>
              </a:ext>
            </a:extLst>
          </p:cNvPr>
          <p:cNvPicPr/>
          <p:nvPr/>
        </p:nvPicPr>
        <p:blipFill rotWithShape="1">
          <a:blip r:embed="rId4"/>
          <a:srcRect r="4670" b="-1"/>
          <a:stretch/>
        </p:blipFill>
        <p:spPr>
          <a:xfrm>
            <a:off x="9577533" y="2590800"/>
            <a:ext cx="2286921" cy="38799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814E73-5FC6-4C09-A630-053754C92B19}"/>
              </a:ext>
            </a:extLst>
          </p:cNvPr>
          <p:cNvSpPr txBox="1"/>
          <p:nvPr/>
        </p:nvSpPr>
        <p:spPr>
          <a:xfrm>
            <a:off x="991041" y="2906183"/>
            <a:ext cx="3814012" cy="23267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dirty="0">
                <a:solidFill>
                  <a:srgbClr val="FFFFFF"/>
                </a:solidFill>
                <a:effectLst/>
              </a:rPr>
              <a:t> 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1 - DISCUSSION AND EXCHANGE WITH ESTIMATION DEPARTEMENT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sz="36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EAE1E204-78DA-43F9-B3AB-6A3E23BDFA92}"/>
              </a:ext>
            </a:extLst>
          </p:cNvPr>
          <p:cNvSpPr/>
          <p:nvPr/>
        </p:nvSpPr>
        <p:spPr>
          <a:xfrm>
            <a:off x="319312" y="246743"/>
            <a:ext cx="5212162" cy="6234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en-US" sz="18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4260" name="Immagine 16">
            <a:extLst>
              <a:ext uri="{FF2B5EF4-FFF2-40B4-BE49-F238E27FC236}">
                <a16:creationId xmlns:a16="http://schemas.microsoft.com/office/drawing/2014/main" id="{13C28127-7A95-4809-BB2C-73BB0715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11" y="3159554"/>
            <a:ext cx="3196000" cy="26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9" name="Immagine 17">
            <a:extLst>
              <a:ext uri="{FF2B5EF4-FFF2-40B4-BE49-F238E27FC236}">
                <a16:creationId xmlns:a16="http://schemas.microsoft.com/office/drawing/2014/main" id="{17AC36DA-B727-4153-BE07-AC8ABD3A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6" y="459813"/>
            <a:ext cx="3454402" cy="27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Immagine 32" descr="Immagine che contiene testo, persona, interni, mensola&#10;&#10;Descrizione generata automaticamente">
            <a:extLst>
              <a:ext uri="{FF2B5EF4-FFF2-40B4-BE49-F238E27FC236}">
                <a16:creationId xmlns:a16="http://schemas.microsoft.com/office/drawing/2014/main" id="{48A00748-CF07-430E-98E1-3D625DD7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8" y="430344"/>
            <a:ext cx="23018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7" name="Immagine 19">
            <a:extLst>
              <a:ext uri="{FF2B5EF4-FFF2-40B4-BE49-F238E27FC236}">
                <a16:creationId xmlns:a16="http://schemas.microsoft.com/office/drawing/2014/main" id="{B2417BB7-7DFF-4360-B39E-5BD450DC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48" y="3428840"/>
            <a:ext cx="33147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3C95EAA-6B32-4AA2-90C2-67DEE093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-3657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5AA9DEA-377F-46B1-8C61-5B5F3407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24234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663956D-9570-4FE7-8DF1-C7AC5CF65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4831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94DB47-62A6-4BCC-B7B0-9A50B1A5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" y="7444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1BD1A1-CA6D-415E-9607-B7E16C2D6EC5}"/>
              </a:ext>
            </a:extLst>
          </p:cNvPr>
          <p:cNvSpPr txBox="1"/>
          <p:nvPr/>
        </p:nvSpPr>
        <p:spPr>
          <a:xfrm>
            <a:off x="871484" y="1062248"/>
            <a:ext cx="4035493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2 - DEFINIZIONE DEI NOSTRI ELABORATI COSTRUTTIVI SU BASE PROGETTO ESECUTIVO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111690-8685-474F-981F-31F592409521}"/>
              </a:ext>
            </a:extLst>
          </p:cNvPr>
          <p:cNvSpPr txBox="1"/>
          <p:nvPr/>
        </p:nvSpPr>
        <p:spPr>
          <a:xfrm>
            <a:off x="871485" y="3281948"/>
            <a:ext cx="4035493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– DEFINITION OF OUR CONSTRUCTION DRAWINGS ON THE BASIS OF EXECUTIVE PROJECT</a:t>
            </a:r>
          </a:p>
        </p:txBody>
      </p:sp>
    </p:spTree>
    <p:extLst>
      <p:ext uri="{BB962C8B-B14F-4D97-AF65-F5344CB8AC3E}">
        <p14:creationId xmlns:p14="http://schemas.microsoft.com/office/powerpoint/2010/main" val="11950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DA5F56-7306-4BF0-8E72-2DD4081A1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675E5-CEFA-4372-8BEE-30D69EAF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780B05-5E2B-42BF-B88A-DFF665BD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2218C2-3EBE-46C5-962D-D42BF7D945B2}"/>
              </a:ext>
            </a:extLst>
          </p:cNvPr>
          <p:cNvSpPr txBox="1"/>
          <p:nvPr/>
        </p:nvSpPr>
        <p:spPr>
          <a:xfrm>
            <a:off x="603721" y="2978590"/>
            <a:ext cx="4271725" cy="2788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3 - DISCUSSI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WITH STRUCTURAL ENGINEERS AND TECHNICIANS SPECIALIZED IN THERMAL, ACOUSTIC, FIRE PROTECTION</a:t>
            </a:r>
            <a:endParaRPr lang="en-US" sz="22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A1A15F-2A1A-4D6B-AD67-D1535214244E}"/>
              </a:ext>
            </a:extLst>
          </p:cNvPr>
          <p:cNvPicPr/>
          <p:nvPr/>
        </p:nvPicPr>
        <p:blipFill rotWithShape="1">
          <a:blip r:embed="rId2"/>
          <a:srcRect l="10595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F95EF5-2925-4CF0-8C9E-8C8A4D5B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6C96CD-653E-4114-B07A-46096F2C6C83}"/>
              </a:ext>
            </a:extLst>
          </p:cNvPr>
          <p:cNvPicPr/>
          <p:nvPr/>
        </p:nvPicPr>
        <p:blipFill rotWithShape="1">
          <a:blip r:embed="rId3"/>
          <a:srcRect t="6045" r="-4" b="21459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8E6CDE-714C-4456-8D9A-AEE7B91D27ED}"/>
              </a:ext>
            </a:extLst>
          </p:cNvPr>
          <p:cNvPicPr/>
          <p:nvPr/>
        </p:nvPicPr>
        <p:blipFill rotWithShape="1">
          <a:blip r:embed="rId4"/>
          <a:srcRect r="35698" b="-1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448A04-51A3-4F53-92FC-2AEA8238B102}"/>
              </a:ext>
            </a:extLst>
          </p:cNvPr>
          <p:cNvSpPr txBox="1"/>
          <p:nvPr/>
        </p:nvSpPr>
        <p:spPr>
          <a:xfrm>
            <a:off x="762000" y="463973"/>
            <a:ext cx="4271727" cy="251461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3 - CONFRONTO CON INGEGNERI STRUTTURISTI E TECNICI SPECIALIZZATI IN VERIFICHE TERMICHE, ACUSTICHE, PROTEZIONE AL FUOCO</a:t>
            </a:r>
          </a:p>
        </p:txBody>
      </p:sp>
    </p:spTree>
    <p:extLst>
      <p:ext uri="{BB962C8B-B14F-4D97-AF65-F5344CB8AC3E}">
        <p14:creationId xmlns:p14="http://schemas.microsoft.com/office/powerpoint/2010/main" val="2980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9B6EB3-B4EB-4EC7-944A-703BAE0D1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B7E56-630C-4F8E-9323-83CEA47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529160-B48D-4DE7-8F8C-EDDD1609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82A080-54FA-4735-9911-8655F8BCC95B}"/>
              </a:ext>
            </a:extLst>
          </p:cNvPr>
          <p:cNvSpPr txBox="1"/>
          <p:nvPr/>
        </p:nvSpPr>
        <p:spPr>
          <a:xfrm>
            <a:off x="762001" y="674703"/>
            <a:ext cx="4333782" cy="27542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4 - CONFRONTO CON UFFICIO ACQUISTI E FORNITORI PER  DEFINIZIONE DEI MATERIALI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CDA6EE-7883-402F-805F-7DC685549352}"/>
              </a:ext>
            </a:extLst>
          </p:cNvPr>
          <p:cNvPicPr/>
          <p:nvPr/>
        </p:nvPicPr>
        <p:blipFill rotWithShape="1">
          <a:blip r:embed="rId2"/>
          <a:srcRect l="33769" r="31090"/>
          <a:stretch/>
        </p:blipFill>
        <p:spPr>
          <a:xfrm>
            <a:off x="5626826" y="321731"/>
            <a:ext cx="3798244" cy="3674848"/>
          </a:xfrm>
          <a:prstGeom prst="rect">
            <a:avLst/>
          </a:prstGeom>
        </p:spPr>
      </p:pic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AE23A82-88E9-43B0-9FA3-9546FE6FE6C6}"/>
              </a:ext>
            </a:extLst>
          </p:cNvPr>
          <p:cNvPicPr/>
          <p:nvPr/>
        </p:nvPicPr>
        <p:blipFill rotWithShape="1">
          <a:blip r:embed="rId3"/>
          <a:srcRect l="60476" r="538" b="1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F0A279-F9E1-43D0-83AF-BE75B317B2F7}"/>
              </a:ext>
            </a:extLst>
          </p:cNvPr>
          <p:cNvPicPr/>
          <p:nvPr/>
        </p:nvPicPr>
        <p:blipFill rotWithShape="1">
          <a:blip r:embed="rId4"/>
          <a:srcRect l="36444" r="28722" b="-1"/>
          <a:stretch/>
        </p:blipFill>
        <p:spPr>
          <a:xfrm>
            <a:off x="9583346" y="3210266"/>
            <a:ext cx="2286921" cy="3249800"/>
          </a:xfrm>
          <a:prstGeom prst="rect">
            <a:avLst/>
          </a:prstGeom>
        </p:spPr>
      </p:pic>
      <p:pic>
        <p:nvPicPr>
          <p:cNvPr id="5" name="Immagine 4" descr="Immagine che contiene testo, screenshot, tabellonesegnapunti&#10;&#10;Descrizione generata automaticamente">
            <a:extLst>
              <a:ext uri="{FF2B5EF4-FFF2-40B4-BE49-F238E27FC236}">
                <a16:creationId xmlns:a16="http://schemas.microsoft.com/office/drawing/2014/main" id="{E1478C36-A4CA-491D-B05C-991ADD184103}"/>
              </a:ext>
            </a:extLst>
          </p:cNvPr>
          <p:cNvPicPr/>
          <p:nvPr/>
        </p:nvPicPr>
        <p:blipFill rotWithShape="1">
          <a:blip r:embed="rId5"/>
          <a:srcRect l="14513" r="18854" b="5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090DA0-F0AF-4668-833A-A200AEE5EC48}"/>
              </a:ext>
            </a:extLst>
          </p:cNvPr>
          <p:cNvSpPr txBox="1"/>
          <p:nvPr/>
        </p:nvSpPr>
        <p:spPr>
          <a:xfrm>
            <a:off x="683589" y="3585948"/>
            <a:ext cx="4412194" cy="18073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sz="2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PURCHASING OFFICE AND SUPPLIERS FOR DEFINITION OF MATERIALS</a:t>
            </a:r>
            <a:endParaRPr lang="en-US" sz="2800" i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7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645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DiN</vt:lpstr>
      <vt:lpstr>Roboto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TIPOLOGIA FACCIATE</dc:title>
  <dc:creator>Matteo Penco;Stefano Pan</dc:creator>
  <cp:lastModifiedBy>Marta Leoncini - Tecnomont Solutions</cp:lastModifiedBy>
  <cp:revision>109</cp:revision>
  <dcterms:created xsi:type="dcterms:W3CDTF">2019-11-27T16:24:33Z</dcterms:created>
  <dcterms:modified xsi:type="dcterms:W3CDTF">2024-08-06T12:22:41Z</dcterms:modified>
</cp:coreProperties>
</file>